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81" r:id="rId3"/>
    <p:sldId id="280" r:id="rId4"/>
    <p:sldId id="282" r:id="rId5"/>
    <p:sldId id="258" r:id="rId6"/>
    <p:sldId id="259" r:id="rId7"/>
    <p:sldId id="275" r:id="rId8"/>
    <p:sldId id="260" r:id="rId9"/>
    <p:sldId id="276" r:id="rId10"/>
    <p:sldId id="261" r:id="rId11"/>
    <p:sldId id="277" r:id="rId12"/>
    <p:sldId id="262" r:id="rId13"/>
    <p:sldId id="264" r:id="rId14"/>
    <p:sldId id="265" r:id="rId15"/>
    <p:sldId id="269" r:id="rId16"/>
    <p:sldId id="270" r:id="rId17"/>
    <p:sldId id="271" r:id="rId18"/>
    <p:sldId id="272" r:id="rId19"/>
    <p:sldId id="278" r:id="rId20"/>
    <p:sldId id="279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25" autoAdjust="0"/>
  </p:normalViewPr>
  <p:slideViewPr>
    <p:cSldViewPr>
      <p:cViewPr varScale="1">
        <p:scale>
          <a:sx n="39" d="100"/>
          <a:sy n="39" d="100"/>
        </p:scale>
        <p:origin x="83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C253C-1FF5-4891-BAB5-48FA667FAAD6}" type="datetimeFigureOut">
              <a:rPr lang="cs-CZ" smtClean="0"/>
              <a:pPr/>
              <a:t>01.02.2021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DEB1B-2410-473C-B268-77070A5F73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94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5A1B3-F8FE-44B8-A0C2-AAC8D76462E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977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DEB1B-2410-473C-B268-77070A5F733C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592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DEB1B-2410-473C-B268-77070A5F733C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616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DEB1B-2410-473C-B268-77070A5F733C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824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DEB1B-2410-473C-B268-77070A5F733C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01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5A1B3-F8FE-44B8-A0C2-AAC8D76462E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424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DEB1B-2410-473C-B268-77070A5F733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73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DEB1B-2410-473C-B268-77070A5F733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011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DEB1B-2410-473C-B268-77070A5F733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417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DEB1B-2410-473C-B268-77070A5F733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024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DEB1B-2410-473C-B268-77070A5F733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268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DEB1B-2410-473C-B268-77070A5F733C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479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DEB1B-2410-473C-B268-77070A5F733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05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5B96-6CB6-457C-A272-ED0DCE546C91}" type="datetimeFigureOut">
              <a:rPr lang="cs-CZ" smtClean="0"/>
              <a:pPr/>
              <a:t>01.02.2021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CE7A-85A6-4C2C-AF93-CAFEC648690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14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5B96-6CB6-457C-A272-ED0DCE546C91}" type="datetimeFigureOut">
              <a:rPr lang="cs-CZ" smtClean="0"/>
              <a:pPr/>
              <a:t>01.02.2021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CE7A-85A6-4C2C-AF93-CAFEC648690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25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5B96-6CB6-457C-A272-ED0DCE546C91}" type="datetimeFigureOut">
              <a:rPr lang="cs-CZ" smtClean="0"/>
              <a:pPr/>
              <a:t>01.02.2021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CE7A-85A6-4C2C-AF93-CAFEC648690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558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05F-58E1-4CAB-AC20-85212C910E88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B700-0161-4108-A6AC-216369C42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762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05F-58E1-4CAB-AC20-85212C910E88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B700-0161-4108-A6AC-216369C42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134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05F-58E1-4CAB-AC20-85212C910E88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B700-0161-4108-A6AC-216369C42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426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05F-58E1-4CAB-AC20-85212C910E88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B700-0161-4108-A6AC-216369C42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697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05F-58E1-4CAB-AC20-85212C910E88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B700-0161-4108-A6AC-216369C42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092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05F-58E1-4CAB-AC20-85212C910E88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B700-0161-4108-A6AC-216369C42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890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05F-58E1-4CAB-AC20-85212C910E88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B700-0161-4108-A6AC-216369C42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135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05F-58E1-4CAB-AC20-85212C910E88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B700-0161-4108-A6AC-216369C42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64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5B96-6CB6-457C-A272-ED0DCE546C91}" type="datetimeFigureOut">
              <a:rPr lang="cs-CZ" smtClean="0"/>
              <a:pPr/>
              <a:t>01.02.2021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CE7A-85A6-4C2C-AF93-CAFEC648690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620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05F-58E1-4CAB-AC20-85212C910E88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B700-0161-4108-A6AC-216369C42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413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05F-58E1-4CAB-AC20-85212C910E88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B700-0161-4108-A6AC-216369C42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13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05F-58E1-4CAB-AC20-85212C910E88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B700-0161-4108-A6AC-216369C42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64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5B96-6CB6-457C-A272-ED0DCE546C91}" type="datetimeFigureOut">
              <a:rPr lang="cs-CZ" smtClean="0"/>
              <a:pPr/>
              <a:t>01.02.2021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CE7A-85A6-4C2C-AF93-CAFEC648690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24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5B96-6CB6-457C-A272-ED0DCE546C91}" type="datetimeFigureOut">
              <a:rPr lang="cs-CZ" smtClean="0"/>
              <a:pPr/>
              <a:t>01.02.2021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CE7A-85A6-4C2C-AF93-CAFEC648690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67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5B96-6CB6-457C-A272-ED0DCE546C91}" type="datetimeFigureOut">
              <a:rPr lang="cs-CZ" smtClean="0"/>
              <a:pPr/>
              <a:t>01.02.2021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CE7A-85A6-4C2C-AF93-CAFEC648690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9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5B96-6CB6-457C-A272-ED0DCE546C91}" type="datetimeFigureOut">
              <a:rPr lang="cs-CZ" smtClean="0"/>
              <a:pPr/>
              <a:t>01.02.2021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CE7A-85A6-4C2C-AF93-CAFEC648690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85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5B96-6CB6-457C-A272-ED0DCE546C91}" type="datetimeFigureOut">
              <a:rPr lang="cs-CZ" smtClean="0"/>
              <a:pPr/>
              <a:t>01.02.2021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CE7A-85A6-4C2C-AF93-CAFEC648690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16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5B96-6CB6-457C-A272-ED0DCE546C91}" type="datetimeFigureOut">
              <a:rPr lang="cs-CZ" smtClean="0"/>
              <a:pPr/>
              <a:t>01.02.2021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CE7A-85A6-4C2C-AF93-CAFEC648690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45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5B96-6CB6-457C-A272-ED0DCE546C91}" type="datetimeFigureOut">
              <a:rPr lang="cs-CZ" smtClean="0"/>
              <a:pPr/>
              <a:t>01.02.2021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CE7A-85A6-4C2C-AF93-CAFEC648690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67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65B96-6CB6-457C-A272-ED0DCE546C91}" type="datetimeFigureOut">
              <a:rPr lang="cs-CZ" smtClean="0"/>
              <a:pPr/>
              <a:t>01.02.2021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9CE7A-85A6-4C2C-AF93-CAFEC648690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01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A05F-58E1-4CAB-AC20-85212C910E88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FB700-0161-4108-A6AC-216369C42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15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://cs.wikipedia.org/wiki/Soubor:Phalacrocorax_carbo1.jpg" TargetMode="External"/><Relationship Id="rId3" Type="http://schemas.openxmlformats.org/officeDocument/2006/relationships/hyperlink" Target="http://cs.wikipedia.org/wiki/Soubor:CygneVaires.jpg" TargetMode="External"/><Relationship Id="rId7" Type="http://schemas.openxmlformats.org/officeDocument/2006/relationships/hyperlink" Target="http://cs.wikipedia.org/wiki/Soubor:Mallard_080508.jpg" TargetMode="Externa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eg"/><Relationship Id="rId11" Type="http://schemas.openxmlformats.org/officeDocument/2006/relationships/hyperlink" Target="http://cs.wikipedia.org/wiki/Soubor:Podiceps_cristatus_1_(Marek_Szczepanek).jpg" TargetMode="External"/><Relationship Id="rId5" Type="http://schemas.openxmlformats.org/officeDocument/2006/relationships/hyperlink" Target="http://cs.wikipedia.org/wiki/Soubor:Greylag-Goose.jpg" TargetMode="External"/><Relationship Id="rId15" Type="http://schemas.openxmlformats.org/officeDocument/2006/relationships/hyperlink" Target="http://cs.wikipedia.org/wiki/Soubor:Bl%C3%A4sshuhn_Fulica_atra_Richard_Bartz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cs.wikipedia.org/wiki/Soubor:Black-headed_Gull-Mindaugas_Urbonas-8.jpg" TargetMode="External"/><Relationship Id="rId1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rozhlas.cz/hlas/bahnaci/_zprava/956514" TargetMode="External"/><Relationship Id="rId7" Type="http://schemas.openxmlformats.org/officeDocument/2006/relationships/hyperlink" Target="http://cs.wikipedia.org/wiki/Soubor:Limosa_limosa_(flying)-2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cs.wikipedia.org/wiki/Soubor:Limosa_limosa_2_(Marek_Szczepanek).jpg" TargetMode="External"/><Relationship Id="rId4" Type="http://schemas.openxmlformats.org/officeDocument/2006/relationships/hyperlink" Target="http://cs.wikipedia.org/wiki/B%C5%99ehou%C5%A1_%C4%8Dernoocas%C3%B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zhlas.cz/priroda/porady/_zprava/1694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cs.wikipedia.org/wiki/Soubor:Northern_Lapwing_new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zhlas.cz/hlas/kratkokridli/_zprava/slipka-zelenonoha-video--44684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Common_Moorhen_(Gallinula_chloropus)-_Immature_at_Kolkata_I_IMG_2455.jp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cs.wikipedia.org/wiki/Soubor:Kokoszka(Grzecho_Lukasik)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j-IBmmqsTI" TargetMode="External"/><Relationship Id="rId2" Type="http://schemas.openxmlformats.org/officeDocument/2006/relationships/hyperlink" Target="https://www.youtube.com/watch?v=SGQeL1vFfM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ncLLoO_C3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g2alPPPn3w" TargetMode="External"/><Relationship Id="rId2" Type="http://schemas.openxmlformats.org/officeDocument/2006/relationships/hyperlink" Target="https://www.youtube.com/watch?v=Iso0JshorR0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ySpjcl4KvPY" TargetMode="External"/><Relationship Id="rId4" Type="http://schemas.openxmlformats.org/officeDocument/2006/relationships/hyperlink" Target="https://www.youtube.com/watch?v=aLa8Cm0plf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cs.wikipedia.org/wiki/Soubor:Ardea_cinerea_5_(Marek_Szczepanek).jpg" TargetMode="External"/><Relationship Id="rId7" Type="http://schemas.openxmlformats.org/officeDocument/2006/relationships/hyperlink" Target="http://cs.wikipedia.org/wiki/Soubor:Fiskehejre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cs.wikipedia.org/wiki/Soubor:Ardea_cinerea_4_(Marek_Szczepanek).jpg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White_Stork_(Ciconia_ciconia)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//upload.wikimedia.org/wikipedia/commons/a/a6/Ciconia_ciconia_(Marek_Szczepanek).jpg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Cap_cerny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26685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Vodní  ptáci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6000" b="1" dirty="0">
                <a:solidFill>
                  <a:srgbClr val="FF0000"/>
                </a:solidFill>
                <a:latin typeface="Calibri"/>
              </a:rPr>
              <a:t>opakování</a:t>
            </a:r>
            <a:endParaRPr kumimoji="0" lang="cs-CZ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 descr="Labuť velká - samice">
            <a:hlinkClick r:id="rId3" tooltip="Labuť velká - samic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46532"/>
            <a:ext cx="2476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eylag-Goose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95" y="4362781"/>
            <a:ext cx="2302028" cy="2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ačer">
            <a:hlinkClick r:id="rId7" tooltip="Kačer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26367"/>
            <a:ext cx="2376264" cy="16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1/12/Black-headed_Gull-Mindaugas_Urbonas-8.jpg/200px-Black-headed_Gull-Mindaugas_Urbonas-8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8" y="4362782"/>
            <a:ext cx="3057134" cy="229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otápka roháč ve svatebním šatě">
            <a:hlinkClick r:id="rId11" tooltip="Potápka roháč ve svatebním šatě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02" y="4371960"/>
            <a:ext cx="3504993" cy="229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halacrocorax carbo1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18" y="2416108"/>
            <a:ext cx="2160240" cy="177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pload.wikimedia.org/wikipedia/commons/thumb/6/6d/Bl%C3%A4sshuhn_Fulica_atra_Richard_Bartz.jpg/215px-Bl%C3%A4sshuhn_Fulica_atra_Richard_Bartz.jp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37" y="426685"/>
            <a:ext cx="3739180" cy="172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1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6175D4-DBD3-40CC-82C0-FF225F53F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D13C475-C079-43F3-B19A-A0D58DCA9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196752"/>
            <a:ext cx="6981982" cy="464619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C98512F-FA1B-48E4-AA27-9A0A9AD59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14424"/>
            <a:ext cx="86868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3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71326"/>
            <a:ext cx="7152984" cy="34470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u="sng" dirty="0" err="1"/>
              <a:t>Dlouhokřídlí</a:t>
            </a:r>
            <a:endParaRPr lang="cs-CZ" sz="2800" b="1" u="sng" dirty="0"/>
          </a:p>
          <a:p>
            <a:r>
              <a:rPr lang="cs-CZ" sz="1100" b="1" u="sng" dirty="0">
                <a:hlinkClick r:id="rId3"/>
              </a:rPr>
              <a:t>http://www.rozhlas.cz/hlas/bahnaci/_zprava/956514</a:t>
            </a:r>
            <a:endParaRPr lang="cs-CZ" sz="1100" b="1" u="sng" dirty="0"/>
          </a:p>
          <a:p>
            <a:endParaRPr lang="cs-CZ" sz="1100" b="1" u="sng" dirty="0"/>
          </a:p>
          <a:p>
            <a:r>
              <a:rPr lang="cs-CZ" sz="2800" b="1" u="sng" dirty="0" err="1"/>
              <a:t>břehouš</a:t>
            </a:r>
            <a:r>
              <a:rPr lang="cs-CZ" sz="2800" b="1" u="sng" dirty="0"/>
              <a:t> černoocasý</a:t>
            </a:r>
          </a:p>
          <a:p>
            <a:r>
              <a:rPr lang="cs-CZ" sz="2800" dirty="0"/>
              <a:t>- šedohnědé zbarvení, dlouhý, úzký zobák</a:t>
            </a:r>
          </a:p>
          <a:p>
            <a:r>
              <a:rPr lang="cs-CZ" sz="2800" dirty="0"/>
              <a:t>- kriticky ohrožený</a:t>
            </a:r>
          </a:p>
          <a:p>
            <a:r>
              <a:rPr lang="cs-CZ" sz="2800" dirty="0"/>
              <a:t>- hnízdí na vlhkých loukách, travnatých bažinách</a:t>
            </a:r>
          </a:p>
          <a:p>
            <a:endParaRPr lang="cs-CZ" sz="2800" dirty="0">
              <a:hlinkClick r:id="rId4"/>
            </a:endParaRPr>
          </a:p>
          <a:p>
            <a:endParaRPr lang="cs-CZ" sz="2800" dirty="0">
              <a:hlinkClick r:id="rId4"/>
            </a:endParaRPr>
          </a:p>
        </p:txBody>
      </p:sp>
      <p:pic>
        <p:nvPicPr>
          <p:cNvPr id="6146" name="Picture 2" descr="Břehouš černoocasý ve svatebním šatě">
            <a:hlinkClick r:id="rId5" tooltip="Břehouš černoocasý ve svatebním šatě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4539"/>
            <a:ext cx="3030894" cy="196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thumb/3/38/Limosa_limosa_%28flying%29-2.jpg/220px-Limosa_limosa_%28flying%29-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4602"/>
            <a:ext cx="3024336" cy="195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08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21588"/>
            <a:ext cx="8481937" cy="3877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u="sng" dirty="0"/>
              <a:t>čejka chocholatá</a:t>
            </a:r>
          </a:p>
          <a:p>
            <a:r>
              <a:rPr lang="cs-CZ" sz="1100" b="1" u="sng" dirty="0">
                <a:hlinkClick r:id="rId3"/>
              </a:rPr>
              <a:t>http://www.rozhlas.cz/priroda/porady/_zprava/16945</a:t>
            </a:r>
            <a:endParaRPr lang="cs-CZ" sz="1100" b="1" u="sng" dirty="0"/>
          </a:p>
          <a:p>
            <a:endParaRPr lang="cs-CZ" sz="1100" b="1" u="sng" dirty="0"/>
          </a:p>
          <a:p>
            <a:r>
              <a:rPr lang="cs-CZ" sz="2800" dirty="0"/>
              <a:t>- mokré louky, břehy rybníků</a:t>
            </a:r>
          </a:p>
          <a:p>
            <a:r>
              <a:rPr lang="cs-CZ" sz="2800" dirty="0"/>
              <a:t>- hnízdo na zemi, nekrmivá mláďata</a:t>
            </a:r>
          </a:p>
          <a:p>
            <a:r>
              <a:rPr lang="cs-CZ" sz="2800" dirty="0"/>
              <a:t>- černé zbarvení se zeleným kovovým leskem, vztyčitelná </a:t>
            </a:r>
          </a:p>
          <a:p>
            <a:r>
              <a:rPr lang="cs-CZ" sz="2800" dirty="0"/>
              <a:t>  chocholka na hlavě </a:t>
            </a:r>
          </a:p>
          <a:p>
            <a:r>
              <a:rPr lang="cs-CZ" sz="2800" dirty="0"/>
              <a:t>- hnízdo v zemi</a:t>
            </a:r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5122" name="Picture 2" descr="Čejka chocholatá">
            <a:hlinkClick r:id="rId4" tooltip="Čejka chocholatá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70967"/>
            <a:ext cx="2977971" cy="227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18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548680"/>
            <a:ext cx="5623271" cy="3016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u="sng" dirty="0"/>
              <a:t>Krátkokřídlí </a:t>
            </a:r>
          </a:p>
          <a:p>
            <a:r>
              <a:rPr lang="cs-CZ" sz="2800" b="1" u="sng" dirty="0"/>
              <a:t>SLÍPKA ZELENONOHÁ</a:t>
            </a:r>
            <a:endParaRPr lang="cs-CZ" sz="1100" b="1" u="sng" dirty="0"/>
          </a:p>
          <a:p>
            <a:r>
              <a:rPr lang="cs-CZ" sz="1100" b="1" u="sng" dirty="0">
                <a:hlinkClick r:id="rId3"/>
              </a:rPr>
              <a:t>http://www.rozhlas.cz/hlas/kratkokridli/_zprava/slipka-zelenonoha-video--44684</a:t>
            </a:r>
            <a:endParaRPr lang="cs-CZ" sz="1100" b="1" u="sng" dirty="0"/>
          </a:p>
          <a:p>
            <a:endParaRPr lang="cs-CZ" sz="1100" b="1" u="sng" dirty="0"/>
          </a:p>
          <a:p>
            <a:r>
              <a:rPr lang="cs-CZ" sz="2800" dirty="0"/>
              <a:t>- rákosiny rybníků</a:t>
            </a:r>
          </a:p>
          <a:p>
            <a:r>
              <a:rPr lang="cs-CZ" sz="2800" dirty="0"/>
              <a:t>- na čele červená lysinka, zelené nohy</a:t>
            </a:r>
          </a:p>
          <a:p>
            <a:r>
              <a:rPr lang="cs-CZ" sz="2800" dirty="0"/>
              <a:t>- hnízdo na vodě z travin</a:t>
            </a:r>
          </a:p>
          <a:p>
            <a:r>
              <a:rPr lang="cs-CZ" sz="2800" dirty="0"/>
              <a:t>- rostliny, bezobratlí</a:t>
            </a:r>
          </a:p>
        </p:txBody>
      </p:sp>
      <p:pic>
        <p:nvPicPr>
          <p:cNvPr id="7170" name="Picture 2" descr="Slípka zelenonohá">
            <a:hlinkClick r:id="rId4" tooltip="Slípka zelenonohá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25040"/>
            <a:ext cx="324660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thumb/8/8a/Common_Moorhen_%28Gallinula_chloropus%29-_Immature_at_Kolkata_I_IMG_2455.jpg/220px-Common_Moorhen_%28Gallinula_chloropus%29-_Immature_at_Kolkata_I_IMG_245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93016"/>
            <a:ext cx="2913835" cy="21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092280" y="4869160"/>
            <a:ext cx="11047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B0F0"/>
                </a:solidFill>
              </a:rPr>
              <a:t>mladý</a:t>
            </a:r>
          </a:p>
          <a:p>
            <a:r>
              <a:rPr lang="cs-CZ" sz="2800" b="1" dirty="0">
                <a:solidFill>
                  <a:srgbClr val="00B0F0"/>
                </a:solidFill>
              </a:rPr>
              <a:t> pták</a:t>
            </a:r>
          </a:p>
        </p:txBody>
      </p:sp>
    </p:spTree>
    <p:extLst>
      <p:ext uri="{BB962C8B-B14F-4D97-AF65-F5344CB8AC3E}">
        <p14:creationId xmlns:p14="http://schemas.microsoft.com/office/powerpoint/2010/main" val="24269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76672"/>
            <a:ext cx="8094716" cy="6678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Procvičení – odpověz na tyto otázky</a:t>
            </a:r>
          </a:p>
          <a:p>
            <a:endParaRPr lang="cs-CZ" sz="3200" b="1" dirty="0"/>
          </a:p>
          <a:p>
            <a:pPr marL="514350" indent="-514350">
              <a:buAutoNum type="arabicParenR"/>
            </a:pPr>
            <a:r>
              <a:rPr lang="cs-CZ" sz="2800" dirty="0"/>
              <a:t>Jakým způsobem získávají mokřadní ptáci potravu?</a:t>
            </a:r>
          </a:p>
          <a:p>
            <a:pPr marL="514350" indent="-514350">
              <a:buAutoNum type="arabicParenR"/>
            </a:pPr>
            <a:endParaRPr lang="cs-CZ" sz="2800" dirty="0"/>
          </a:p>
          <a:p>
            <a:pPr marL="514350" indent="-514350">
              <a:buAutoNum type="arabicParenR"/>
            </a:pPr>
            <a:r>
              <a:rPr lang="cs-CZ" sz="2800" dirty="0"/>
              <a:t>Jak jsou přizpůsobeni pohybu ve vodě?</a:t>
            </a:r>
          </a:p>
          <a:p>
            <a:pPr marL="514350" indent="-514350">
              <a:buAutoNum type="arabicParenR"/>
            </a:pPr>
            <a:endParaRPr lang="cs-CZ" sz="2800" dirty="0"/>
          </a:p>
          <a:p>
            <a:pPr marL="514350" indent="-514350">
              <a:buAutoNum type="arabicParenR"/>
            </a:pPr>
            <a:r>
              <a:rPr lang="cs-CZ" sz="2800" dirty="0"/>
              <a:t>Jmenuj 3 brodivé ptáky.</a:t>
            </a:r>
          </a:p>
          <a:p>
            <a:pPr marL="514350" indent="-514350">
              <a:buAutoNum type="arabicParenR"/>
            </a:pPr>
            <a:endParaRPr lang="cs-CZ" sz="2800" dirty="0"/>
          </a:p>
          <a:p>
            <a:pPr marL="514350" indent="-514350">
              <a:buAutoNum type="arabicParenR"/>
            </a:pPr>
            <a:r>
              <a:rPr lang="cs-CZ" sz="2800" dirty="0"/>
              <a:t>Do jakého řádu patří slípka zelenonohá?</a:t>
            </a:r>
          </a:p>
          <a:p>
            <a:pPr marL="514350" indent="-514350">
              <a:buAutoNum type="arabicParenR"/>
            </a:pPr>
            <a:endParaRPr lang="cs-CZ" sz="2800" dirty="0"/>
          </a:p>
          <a:p>
            <a:pPr marL="514350" indent="-514350">
              <a:buAutoNum type="arabicParenR"/>
            </a:pPr>
            <a:r>
              <a:rPr lang="cs-CZ" sz="2800" dirty="0"/>
              <a:t>Charakterizuj slípku zelenonohou.</a:t>
            </a:r>
          </a:p>
          <a:p>
            <a:pPr marL="514350" indent="-514350">
              <a:buAutoNum type="arabicParenR"/>
            </a:pPr>
            <a:endParaRPr lang="cs-CZ" sz="2800" dirty="0"/>
          </a:p>
          <a:p>
            <a:pPr marL="514350" indent="-514350">
              <a:buAutoNum type="arabicParenR"/>
            </a:pPr>
            <a:endParaRPr lang="cs-CZ" sz="2800" dirty="0"/>
          </a:p>
          <a:p>
            <a:pPr marL="514350" indent="-514350">
              <a:buAutoNum type="arabicParenR"/>
            </a:pPr>
            <a:endParaRPr lang="cs-CZ" sz="2800" dirty="0"/>
          </a:p>
          <a:p>
            <a:pPr marL="514350" indent="-514350">
              <a:buAutoNum type="arabicParenR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37860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692696"/>
            <a:ext cx="80624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6) Který z čápů je větší?</a:t>
            </a:r>
          </a:p>
          <a:p>
            <a:endParaRPr lang="cs-CZ" sz="2800" dirty="0"/>
          </a:p>
          <a:p>
            <a:r>
              <a:rPr lang="cs-CZ" sz="2800" dirty="0"/>
              <a:t>7) Který brodivý pták létá s esovitě prohnutým krkem?</a:t>
            </a:r>
          </a:p>
          <a:p>
            <a:endParaRPr lang="cs-CZ" sz="2800" dirty="0"/>
          </a:p>
          <a:p>
            <a:r>
              <a:rPr lang="cs-CZ" sz="2800" dirty="0"/>
              <a:t>8) Který </a:t>
            </a:r>
            <a:r>
              <a:rPr lang="cs-CZ" sz="2800" dirty="0" err="1"/>
              <a:t>dlouhokřídlý</a:t>
            </a:r>
            <a:r>
              <a:rPr lang="cs-CZ" sz="2800" dirty="0"/>
              <a:t> pták je kriticky ohrožen v ČR?</a:t>
            </a:r>
          </a:p>
        </p:txBody>
      </p:sp>
    </p:spTree>
    <p:extLst>
      <p:ext uri="{BB962C8B-B14F-4D97-AF65-F5344CB8AC3E}">
        <p14:creationId xmlns:p14="http://schemas.microsoft.com/office/powerpoint/2010/main" val="2045071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260648"/>
            <a:ext cx="6912768" cy="1098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Kontrola  odpovědí</a:t>
            </a:r>
          </a:p>
          <a:p>
            <a:endParaRPr lang="cs-CZ" sz="3200" b="1" dirty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r>
              <a:rPr lang="cs-CZ" sz="2800" b="1" dirty="0">
                <a:solidFill>
                  <a:srgbClr val="FF0000"/>
                </a:solidFill>
              </a:rPr>
              <a:t>Broděním</a:t>
            </a:r>
          </a:p>
          <a:p>
            <a:pPr marL="514350" indent="-514350">
              <a:buAutoNum type="arabicParenR"/>
            </a:pPr>
            <a:endParaRPr lang="cs-CZ" sz="2800" b="1" dirty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r>
              <a:rPr lang="cs-CZ" sz="2800" b="1" dirty="0">
                <a:solidFill>
                  <a:srgbClr val="FF0000"/>
                </a:solidFill>
              </a:rPr>
              <a:t>Prodloužené běháky, prodloužené prsty</a:t>
            </a:r>
          </a:p>
          <a:p>
            <a:pPr marL="514350" indent="-514350">
              <a:buAutoNum type="arabicParenR"/>
            </a:pPr>
            <a:endParaRPr lang="cs-CZ" sz="2800" b="1" dirty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r>
              <a:rPr lang="cs-CZ" sz="2800" b="1" dirty="0">
                <a:solidFill>
                  <a:srgbClr val="FF0000"/>
                </a:solidFill>
              </a:rPr>
              <a:t>Čáp bílý, čáp černý, volavka popelavá</a:t>
            </a:r>
          </a:p>
          <a:p>
            <a:pPr marL="514350" indent="-514350">
              <a:buAutoNum type="arabicParenR"/>
            </a:pPr>
            <a:endParaRPr lang="cs-CZ" sz="2800" b="1" dirty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r>
              <a:rPr lang="cs-CZ" sz="2800" b="1" dirty="0">
                <a:solidFill>
                  <a:srgbClr val="FF0000"/>
                </a:solidFill>
              </a:rPr>
              <a:t>Krátkokřídlí</a:t>
            </a:r>
          </a:p>
          <a:p>
            <a:pPr marL="514350" indent="-514350">
              <a:buAutoNum type="arabicParenR"/>
            </a:pPr>
            <a:endParaRPr lang="cs-CZ" sz="2800" b="1" dirty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r>
              <a:rPr lang="cs-CZ" sz="2800" b="1" dirty="0">
                <a:solidFill>
                  <a:srgbClr val="FF0000"/>
                </a:solidFill>
              </a:rPr>
              <a:t>Zelené nohy, na čele červená lysinka</a:t>
            </a:r>
          </a:p>
          <a:p>
            <a:pPr marL="514350" indent="-514350">
              <a:buAutoNum type="arabicParenR"/>
            </a:pPr>
            <a:endParaRPr lang="cs-CZ" sz="2800" b="1" dirty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r>
              <a:rPr lang="cs-CZ" sz="2800" b="1" dirty="0">
                <a:solidFill>
                  <a:srgbClr val="FF0000"/>
                </a:solidFill>
              </a:rPr>
              <a:t>Čáp bílý</a:t>
            </a:r>
          </a:p>
          <a:p>
            <a:pPr marL="514350" indent="-514350">
              <a:buAutoNum type="arabicParenR"/>
            </a:pPr>
            <a:endParaRPr lang="cs-CZ" sz="2800" b="1" dirty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endParaRPr lang="cs-CZ" sz="2800" b="1" dirty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endParaRPr lang="cs-CZ" sz="2800" b="1" dirty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endParaRPr lang="cs-CZ" sz="2800" b="1" dirty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endParaRPr lang="cs-CZ" sz="2800" b="1" dirty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endParaRPr lang="cs-CZ" sz="2800" b="1" dirty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endParaRPr lang="cs-CZ" sz="2800" b="1" dirty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endParaRPr lang="cs-CZ" sz="2800" b="1" dirty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endParaRPr lang="cs-CZ" sz="2800" b="1" dirty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endParaRPr lang="cs-CZ" sz="2800" b="1" dirty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endParaRPr lang="cs-CZ" sz="2800" b="1" dirty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04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552" y="548680"/>
            <a:ext cx="34260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7) Volavka popelavá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8)  </a:t>
            </a:r>
            <a:r>
              <a:rPr lang="cs-CZ" sz="2800" b="1" dirty="0" err="1">
                <a:solidFill>
                  <a:srgbClr val="FF0000"/>
                </a:solidFill>
              </a:rPr>
              <a:t>Břehouš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čeroocasý</a:t>
            </a:r>
            <a:endParaRPr lang="cs-CZ" sz="2800" b="1" dirty="0">
              <a:solidFill>
                <a:srgbClr val="FF0000"/>
              </a:solidFill>
            </a:endParaRP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932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2936E-ECEB-4B28-95BE-72A87C43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Mokřadní ptáci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9641C4-CACD-4699-8589-39CB2C358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Brodiví</a:t>
            </a:r>
          </a:p>
          <a:p>
            <a:r>
              <a:rPr lang="cs-CZ" dirty="0"/>
              <a:t>dlouhé končetiny, dlouhé prsty</a:t>
            </a:r>
          </a:p>
          <a:p>
            <a:r>
              <a:rPr lang="cs-CZ" dirty="0"/>
              <a:t>potrava – obojživelníci, ryby, hmyz, myši</a:t>
            </a:r>
          </a:p>
          <a:p>
            <a:r>
              <a:rPr lang="cs-CZ" dirty="0"/>
              <a:t>hnízdo – komíny, stromy, skály</a:t>
            </a:r>
          </a:p>
          <a:p>
            <a:r>
              <a:rPr lang="cs-CZ" dirty="0"/>
              <a:t>Čáp bílý, Čáp černý a Volavka popelavá</a:t>
            </a:r>
          </a:p>
          <a:p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Dlouhokřídlí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dirty="0" err="1"/>
              <a:t>Břehouš</a:t>
            </a:r>
            <a:r>
              <a:rPr lang="cs-CZ" dirty="0"/>
              <a:t> černoocasý- dlouhá zobák, vlhké louky</a:t>
            </a:r>
          </a:p>
          <a:p>
            <a:r>
              <a:rPr lang="cs-CZ" dirty="0"/>
              <a:t>Čejka chocholatá- chocholka, lesklá, vlhké louky</a:t>
            </a:r>
          </a:p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Krátkokřídlí</a:t>
            </a:r>
          </a:p>
          <a:p>
            <a:r>
              <a:rPr lang="cs-CZ" dirty="0"/>
              <a:t>Líska zelenonohá</a:t>
            </a:r>
          </a:p>
          <a:p>
            <a:r>
              <a:rPr lang="cs-CZ" dirty="0"/>
              <a:t>podoba slepice, černá, červená lysina, rostliny, hmyz</a:t>
            </a:r>
          </a:p>
          <a:p>
            <a:r>
              <a:rPr lang="cs-CZ" dirty="0"/>
              <a:t>hnízdo na vodě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556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D0691B-2C27-46B2-8329-ECF11C792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z online 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2F534D-1741-4EC3-863B-AFDC16A3C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Zhlédni videa:</a:t>
            </a:r>
          </a:p>
          <a:p>
            <a:r>
              <a:rPr lang="cs-CZ" dirty="0">
                <a:hlinkClick r:id="rId2"/>
              </a:rPr>
              <a:t>https://www.youtube.com/watch?v=SGQeL1vFfMs</a:t>
            </a:r>
            <a:endParaRPr lang="cs-CZ" dirty="0"/>
          </a:p>
          <a:p>
            <a:r>
              <a:rPr lang="cs-CZ" dirty="0"/>
              <a:t>1. Je rozdíl ve vydávaném zvuku čápa bílého a černého? Jestli ano, tak jaký?</a:t>
            </a:r>
          </a:p>
          <a:p>
            <a:r>
              <a:rPr lang="cs-CZ" dirty="0"/>
              <a:t>2. Pozoruj zbarvení čápa bílého a černého a zapiš. Nezapomeň na zobák a končetiny.</a:t>
            </a:r>
          </a:p>
          <a:p>
            <a:r>
              <a:rPr lang="cs-CZ" dirty="0">
                <a:hlinkClick r:id="rId3"/>
              </a:rPr>
              <a:t>https://www.youtube.com/watch?v=wj-IBmmqsTI</a:t>
            </a:r>
            <a:endParaRPr lang="cs-CZ" dirty="0"/>
          </a:p>
          <a:p>
            <a:r>
              <a:rPr lang="cs-CZ" dirty="0"/>
              <a:t>3. Jak loví volavka?</a:t>
            </a:r>
          </a:p>
          <a:p>
            <a:r>
              <a:rPr lang="cs-CZ" dirty="0">
                <a:hlinkClick r:id="rId4"/>
              </a:rPr>
              <a:t>https://www.youtube.com/watch?v=PncLLoO_C3M</a:t>
            </a:r>
            <a:endParaRPr lang="cs-CZ" dirty="0"/>
          </a:p>
          <a:p>
            <a:r>
              <a:rPr lang="cs-CZ" dirty="0"/>
              <a:t>4. Kde hnízdí volavky a jak vypadají vejce a mláďata?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99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548680"/>
            <a:ext cx="931524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Doplň chybějící slova – DÚ napiš jen doplněná slova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Vodní ptáci mají …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mastné, nesmáčivé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 peří díky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olejovitému výměšku ……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kostrční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…………………… žlázy.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2) Vrubozobí ptáci mají zobák s ……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vroubky…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…….., který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slouží k ……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procezení…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………………. vody.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3) Potápky nemají celistvou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………plovací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………. blánu,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 kožní lem.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4) Kormorán má ……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zahnutý…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………. zobák, živí 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rybami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…………. a v ČR je …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chráněný……………….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5) Lyska černá patří mezi ……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krátkokřídlé…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…………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6) Racek chechtavý má úzká a …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úzká …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………. křídla,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dobře ……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létá……………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DA1BBFE-C114-402D-BE19-BA79C4905394}"/>
              </a:ext>
            </a:extLst>
          </p:cNvPr>
          <p:cNvSpPr/>
          <p:nvPr/>
        </p:nvSpPr>
        <p:spPr>
          <a:xfrm>
            <a:off x="3203848" y="1628800"/>
            <a:ext cx="324036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3A6CEC2-FCBF-49D4-9965-7D86B86DD16D}"/>
              </a:ext>
            </a:extLst>
          </p:cNvPr>
          <p:cNvSpPr/>
          <p:nvPr/>
        </p:nvSpPr>
        <p:spPr>
          <a:xfrm>
            <a:off x="3707904" y="2060848"/>
            <a:ext cx="187220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9D86774-4D7B-4D66-85E0-C8629B8A84CA}"/>
              </a:ext>
            </a:extLst>
          </p:cNvPr>
          <p:cNvSpPr/>
          <p:nvPr/>
        </p:nvSpPr>
        <p:spPr>
          <a:xfrm>
            <a:off x="5220072" y="266320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FD4EF4E-6CDA-48E9-89B8-13EF47BF989F}"/>
              </a:ext>
            </a:extLst>
          </p:cNvPr>
          <p:cNvSpPr/>
          <p:nvPr/>
        </p:nvSpPr>
        <p:spPr>
          <a:xfrm>
            <a:off x="5076056" y="2492896"/>
            <a:ext cx="15121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B1D4572-A812-4CC6-84E0-F03E24E18BB2}"/>
              </a:ext>
            </a:extLst>
          </p:cNvPr>
          <p:cNvSpPr/>
          <p:nvPr/>
        </p:nvSpPr>
        <p:spPr>
          <a:xfrm>
            <a:off x="1763688" y="2852936"/>
            <a:ext cx="187220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D271802-247B-4E94-AC6A-5A07242CF2BC}"/>
              </a:ext>
            </a:extLst>
          </p:cNvPr>
          <p:cNvSpPr/>
          <p:nvPr/>
        </p:nvSpPr>
        <p:spPr>
          <a:xfrm>
            <a:off x="4788024" y="3429000"/>
            <a:ext cx="1512168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C00DCEB-B068-4218-B510-7EDD118410D7}"/>
              </a:ext>
            </a:extLst>
          </p:cNvPr>
          <p:cNvSpPr/>
          <p:nvPr/>
        </p:nvSpPr>
        <p:spPr>
          <a:xfrm>
            <a:off x="2987824" y="4204165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4D8E2E4-0B84-4DB9-827E-23EB29594286}"/>
              </a:ext>
            </a:extLst>
          </p:cNvPr>
          <p:cNvSpPr/>
          <p:nvPr/>
        </p:nvSpPr>
        <p:spPr>
          <a:xfrm>
            <a:off x="611560" y="4581128"/>
            <a:ext cx="115212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6FF5985-C0A9-46BE-AFFF-BE7BD42FE39E}"/>
              </a:ext>
            </a:extLst>
          </p:cNvPr>
          <p:cNvSpPr/>
          <p:nvPr/>
        </p:nvSpPr>
        <p:spPr>
          <a:xfrm>
            <a:off x="4427984" y="4653136"/>
            <a:ext cx="1512168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2BB84C7-363B-4A06-B385-8DAC6587309D}"/>
              </a:ext>
            </a:extLst>
          </p:cNvPr>
          <p:cNvSpPr/>
          <p:nvPr/>
        </p:nvSpPr>
        <p:spPr>
          <a:xfrm>
            <a:off x="4211960" y="5013176"/>
            <a:ext cx="194421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CAAC39EF-D847-4D3E-8A5E-CF73E35DD46B}"/>
              </a:ext>
            </a:extLst>
          </p:cNvPr>
          <p:cNvSpPr/>
          <p:nvPr/>
        </p:nvSpPr>
        <p:spPr>
          <a:xfrm>
            <a:off x="4644008" y="5517232"/>
            <a:ext cx="936104" cy="304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3BDFB980-E883-4327-8A1A-1036E87642D3}"/>
              </a:ext>
            </a:extLst>
          </p:cNvPr>
          <p:cNvSpPr/>
          <p:nvPr/>
        </p:nvSpPr>
        <p:spPr>
          <a:xfrm>
            <a:off x="1475656" y="5877272"/>
            <a:ext cx="864096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3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9F6B5-32F9-4783-8C17-1AC78B30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Videa vodní ptáci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BB8C7C-DE83-4639-AED2-65871E1D7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https://www.youtube.com/watch?v=Iso0JshorR0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potápka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https://www.youtube.com/watch?v=Yg2alPPPn3w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racek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https://www.youtube.com/watch?v=aLa8Cm0plfE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kormorán vs. Úhoř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https://www.youtube.com/watch?v=ySpjcl4KvPY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lyska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4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0708" y="1484784"/>
            <a:ext cx="8342583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b="1" u="sng" dirty="0"/>
              <a:t>Mokřadní ptáci</a:t>
            </a:r>
          </a:p>
          <a:p>
            <a:endParaRPr lang="cs-CZ" sz="2800" b="1" u="sng" dirty="0"/>
          </a:p>
          <a:p>
            <a:endParaRPr lang="cs-CZ" sz="2800" b="1" u="sng" dirty="0"/>
          </a:p>
          <a:p>
            <a:r>
              <a:rPr lang="cs-CZ" sz="2800" dirty="0"/>
              <a:t>- potravu získávají při brodění – prodloužené běháky</a:t>
            </a:r>
          </a:p>
          <a:p>
            <a:r>
              <a:rPr lang="cs-CZ" sz="2800" dirty="0"/>
              <a:t>  zadních končetin, prodloužené prsty – chůze v bahně</a:t>
            </a:r>
          </a:p>
          <a:p>
            <a:endParaRPr lang="cs-CZ" sz="2800" dirty="0"/>
          </a:p>
          <a:p>
            <a:r>
              <a:rPr lang="cs-CZ" sz="2800" dirty="0"/>
              <a:t>- zdržují se v mělkých vodách</a:t>
            </a:r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6715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83568" y="188640"/>
            <a:ext cx="7920880" cy="33855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Brodiví</a:t>
            </a:r>
          </a:p>
          <a:p>
            <a:r>
              <a:rPr lang="cs-CZ" sz="2800" b="1" u="sng" dirty="0"/>
              <a:t>volavka popelavá</a:t>
            </a:r>
          </a:p>
          <a:p>
            <a:r>
              <a:rPr lang="cs-CZ" sz="2800" dirty="0"/>
              <a:t>- číhá na kořist nehybně, harpunují ji ostrým zobákem</a:t>
            </a:r>
          </a:p>
          <a:p>
            <a:r>
              <a:rPr lang="cs-CZ" sz="2800" dirty="0"/>
              <a:t>- při letu esovitě prohnutý krk, nohy natažené dozadu</a:t>
            </a:r>
          </a:p>
          <a:p>
            <a:r>
              <a:rPr lang="cs-CZ" sz="2800" dirty="0"/>
              <a:t>- hnízdí na stromech v koloniích</a:t>
            </a:r>
          </a:p>
          <a:p>
            <a:r>
              <a:rPr lang="cs-CZ" sz="2800" dirty="0"/>
              <a:t>- řeky, rybníky</a:t>
            </a:r>
          </a:p>
          <a:p>
            <a:r>
              <a:rPr lang="cs-CZ" sz="2800" dirty="0"/>
              <a:t>- ryby, obojživelníci, hmyz, hraboši</a:t>
            </a:r>
          </a:p>
          <a:p>
            <a:endParaRPr lang="cs-CZ" dirty="0"/>
          </a:p>
        </p:txBody>
      </p:sp>
      <p:pic>
        <p:nvPicPr>
          <p:cNvPr id="2" name="Picture 2" descr="Dospělý pták">
            <a:hlinkClick r:id="rId3" tooltip="Dospělý pták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270618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upload.wikimedia.org/wikipedia/commons/thumb/9/92/Ardea_cinerea_4_%28Marek_Szczepanek%29.jpg/220px-Ardea_cinerea_4_%28Marek_Szczepanek%2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69160"/>
            <a:ext cx="275030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thumb/c/c8/Fiskehejre.jpg/220px-Fiskehejr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70" y="4905164"/>
            <a:ext cx="29937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28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54FEE-B7C5-465C-AA82-391EBE5F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1A91C33-E9F3-4863-8800-98B62357D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328" y="980728"/>
            <a:ext cx="4029988" cy="538024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A3FE151-CB0A-4390-8922-E340B807E1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16" t="8766" b="12554"/>
          <a:stretch/>
        </p:blipFill>
        <p:spPr>
          <a:xfrm>
            <a:off x="3779912" y="1484784"/>
            <a:ext cx="5221581" cy="36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14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476672"/>
            <a:ext cx="862313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u="sng" dirty="0"/>
              <a:t>čáp bílý</a:t>
            </a:r>
          </a:p>
          <a:p>
            <a:r>
              <a:rPr lang="cs-CZ" sz="2800" dirty="0"/>
              <a:t>- kráčí, kořist uchopí zobákem</a:t>
            </a:r>
          </a:p>
          <a:p>
            <a:r>
              <a:rPr lang="cs-CZ" sz="2800" dirty="0"/>
              <a:t>- při letu rovný krk, nohy dozadu</a:t>
            </a:r>
          </a:p>
          <a:p>
            <a:r>
              <a:rPr lang="cs-CZ" sz="2800" dirty="0"/>
              <a:t>- velká hnízda na komínech, střechách, vysokých stromech</a:t>
            </a:r>
          </a:p>
          <a:p>
            <a:r>
              <a:rPr lang="cs-CZ" sz="2800" dirty="0"/>
              <a:t>- žáby, hraboše, myši, hmyz</a:t>
            </a:r>
          </a:p>
          <a:p>
            <a:r>
              <a:rPr lang="cs-CZ" sz="2800" dirty="0"/>
              <a:t>- tažný</a:t>
            </a:r>
          </a:p>
        </p:txBody>
      </p:sp>
      <p:pic>
        <p:nvPicPr>
          <p:cNvPr id="3" name="Picture 2" descr="čáp bílý">
            <a:hlinkClick r:id="rId3" tooltip="čáp bílý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49080"/>
            <a:ext cx="2718336" cy="204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bor:Ciconia ciconia (Marek Szczepanek)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33455"/>
            <a:ext cx="2160240" cy="338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2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653CE5-CD98-49AF-9C79-20CE5B8E1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DA3C8AE-5A12-495B-880A-9FC8B3E9D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8265" y="1556792"/>
            <a:ext cx="6347470" cy="47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14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76672"/>
            <a:ext cx="6836743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u="sng" dirty="0"/>
              <a:t>čáp černý</a:t>
            </a:r>
          </a:p>
          <a:p>
            <a:r>
              <a:rPr lang="cs-CZ" sz="2800" dirty="0"/>
              <a:t>- menší než čáp bílý</a:t>
            </a:r>
          </a:p>
          <a:p>
            <a:r>
              <a:rPr lang="cs-CZ" sz="2800" dirty="0"/>
              <a:t>- skrytě v lesích, hnízda na stromech a skalách</a:t>
            </a:r>
          </a:p>
          <a:p>
            <a:r>
              <a:rPr lang="cs-CZ" sz="2800" dirty="0"/>
              <a:t>- ryby, obojživelníci, myši, hmyz</a:t>
            </a:r>
          </a:p>
          <a:p>
            <a:r>
              <a:rPr lang="cs-CZ" sz="2800" dirty="0"/>
              <a:t>- krmivý, tažný</a:t>
            </a:r>
          </a:p>
        </p:txBody>
      </p:sp>
      <p:pic>
        <p:nvPicPr>
          <p:cNvPr id="4" name="Picture 4" descr="http://upload.wikimedia.org/wikipedia/commons/thumb/4/48/Cap_cerny.jpg/170px-Cap_cern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15" y="2276872"/>
            <a:ext cx="3664943" cy="472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2630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715</Words>
  <Application>Microsoft Office PowerPoint</Application>
  <PresentationFormat>Předvádění na obrazovce (4:3)</PresentationFormat>
  <Paragraphs>151</Paragraphs>
  <Slides>19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Motiv systému Office</vt:lpstr>
      <vt:lpstr>1_Motiv systému Office</vt:lpstr>
      <vt:lpstr>Prezentace aplikace PowerPoint</vt:lpstr>
      <vt:lpstr>Prezentace aplikace PowerPoint</vt:lpstr>
      <vt:lpstr>Videa vodní ptáci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Mokřadní ptáci (zápis)</vt:lpstr>
      <vt:lpstr>DÚ z online  hodiny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Milan</dc:creator>
  <cp:lastModifiedBy>Zbyněk Koláčný</cp:lastModifiedBy>
  <cp:revision>32</cp:revision>
  <dcterms:created xsi:type="dcterms:W3CDTF">2011-11-21T15:57:19Z</dcterms:created>
  <dcterms:modified xsi:type="dcterms:W3CDTF">2021-02-01T16:49:34Z</dcterms:modified>
</cp:coreProperties>
</file>